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2"/>
  </p:notesMasterIdLst>
  <p:sldIdLst>
    <p:sldId id="284" r:id="rId2"/>
    <p:sldId id="274" r:id="rId3"/>
    <p:sldId id="283" r:id="rId4"/>
    <p:sldId id="256" r:id="rId5"/>
    <p:sldId id="266" r:id="rId6"/>
    <p:sldId id="257" r:id="rId7"/>
    <p:sldId id="261" r:id="rId8"/>
    <p:sldId id="265" r:id="rId9"/>
    <p:sldId id="262" r:id="rId10"/>
    <p:sldId id="263" r:id="rId11"/>
    <p:sldId id="264" r:id="rId12"/>
    <p:sldId id="269" r:id="rId13"/>
    <p:sldId id="271" r:id="rId14"/>
    <p:sldId id="275" r:id="rId15"/>
    <p:sldId id="276" r:id="rId16"/>
    <p:sldId id="267" r:id="rId17"/>
    <p:sldId id="282" r:id="rId18"/>
    <p:sldId id="277" r:id="rId19"/>
    <p:sldId id="279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DBFC65-ECD0-4C5D-BC89-7D811C0522EB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1887DF-76F7-418F-A1E7-B8D93A8FE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6612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887DF-76F7-418F-A1E7-B8D93A8FE451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0591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887DF-76F7-418F-A1E7-B8D93A8FE451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0B78ED1-3D3B-43B7-B665-06BB3FEC0948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FEFC185-DA77-452C-A1AC-561F6073AC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gif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>Муниципальное бюджетное дошкольное учреждение «Детский сад </a:t>
            </a:r>
            <a:r>
              <a:rPr lang="ru-RU" sz="2000" dirty="0" err="1" smtClean="0"/>
              <a:t>общеразвивающего</a:t>
            </a:r>
            <a:r>
              <a:rPr lang="ru-RU" sz="2000" dirty="0" smtClean="0"/>
              <a:t> вида с приоритетным осуществлением деятельности по познавательно-речевому направлению развития воспитанников № 7 «Забава»</a:t>
            </a: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5857884" y="2857496"/>
            <a:ext cx="28575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«Основы воспитания финансовой грамотности </a:t>
            </a:r>
            <a:br>
              <a:rPr lang="ru-RU" sz="2400" b="1" dirty="0" smtClean="0"/>
            </a:br>
            <a:r>
              <a:rPr lang="ru-RU" sz="2400" b="1" dirty="0" smtClean="0"/>
              <a:t>детей дошкольного возраста»</a:t>
            </a:r>
            <a:endParaRPr lang="ru-RU" sz="2400" b="1" dirty="0"/>
          </a:p>
        </p:txBody>
      </p:sp>
      <p:pic>
        <p:nvPicPr>
          <p:cNvPr id="21505" name="Picture 1" descr="C:\Users\soft\Pictures\са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500306"/>
            <a:ext cx="5497521" cy="35969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1142984"/>
            <a:ext cx="8001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Стратегия повышения финансовой грамотности в Российской Федерации на 2017-2023 годы </a:t>
            </a:r>
            <a:br>
              <a:rPr lang="ru-RU" sz="1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(утверждена распоряжением Правительства Российской Федерации № 2039-р от  25.09.2017)</a:t>
            </a:r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2136338"/>
            <a:ext cx="72152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Стратегии:</a:t>
            </a: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финансово грамотного поведения граждан, повышение уровня их финансовых знаний, обеспечение доступа граждан к достоверной и надёжной информации о финансовых услугах, в том числе для эффективной защиты прав граждан в качестве потребителей     финансовых услуг. </a:t>
            </a: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285852" y="3782163"/>
            <a:ext cx="685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Ответственные исполнители Стратегии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4214818"/>
            <a:ext cx="1643074" cy="645493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9" name="Объект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298" y="4214818"/>
            <a:ext cx="1714512" cy="62667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0" name="Объект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4" y="4214818"/>
            <a:ext cx="1488291" cy="714380"/>
          </a:xfrm>
          <a:prstGeom prst="rect">
            <a:avLst/>
          </a:prstGeom>
        </p:spPr>
      </p:pic>
      <p:pic>
        <p:nvPicPr>
          <p:cNvPr id="13" name="Объект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290" b="12858"/>
          <a:stretch/>
        </p:blipFill>
        <p:spPr>
          <a:xfrm>
            <a:off x="6286512" y="4143380"/>
            <a:ext cx="2489728" cy="793981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4" name="Прямоугольник 13"/>
          <p:cNvSpPr/>
          <p:nvPr/>
        </p:nvSpPr>
        <p:spPr>
          <a:xfrm rot="10800000" flipV="1">
            <a:off x="428596" y="5121823"/>
            <a:ext cx="64294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Партнеры в реализации Стратегии:</a:t>
            </a: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Объект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93" y="5956252"/>
            <a:ext cx="1223560" cy="688253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6" name="Объект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358" b="13064"/>
          <a:stretch/>
        </p:blipFill>
        <p:spPr>
          <a:xfrm>
            <a:off x="2103000" y="6052951"/>
            <a:ext cx="1924277" cy="494856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9" name="Объект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11" y="5929330"/>
            <a:ext cx="2000264" cy="637732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21" name="Объект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978" y="5786454"/>
            <a:ext cx="1633550" cy="729940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428604"/>
            <a:ext cx="61436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Этапы реализации Стратегии повышения финансовой грамотности в</a:t>
            </a:r>
            <a:r>
              <a:rPr lang="ru-RU" b="1" dirty="0" smtClean="0"/>
              <a:t>       </a:t>
            </a:r>
            <a:r>
              <a:rPr lang="ru-RU" b="1" i="1" dirty="0" smtClean="0"/>
              <a:t>Российской Федерации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2428860" y="3601525"/>
            <a:ext cx="59293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2 этап</a:t>
            </a:r>
            <a:br>
              <a:rPr lang="ru-RU" sz="3200" dirty="0" smtClean="0"/>
            </a:br>
            <a:r>
              <a:rPr lang="ru-RU" sz="3200" b="1" dirty="0" smtClean="0"/>
              <a:t>(2020-2023 гг.)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57290" y="2357430"/>
            <a:ext cx="62150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1 этап</a:t>
            </a:r>
            <a:br>
              <a:rPr lang="ru-RU" sz="3200" dirty="0" smtClean="0"/>
            </a:br>
            <a:r>
              <a:rPr lang="ru-RU" sz="3200" b="1" dirty="0" smtClean="0"/>
              <a:t>(2017-2019 гг.)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6"/>
            <a:ext cx="5472609" cy="61669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01341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551837"/>
            <a:ext cx="75608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обусловлена необходимостью обращения к экономическому воспитанию детей дошкольного возраста на современном этапе, так как дети быстрее впитывают атмосферу новой реальности, лучше адаптируются к ней.</a:t>
            </a:r>
          </a:p>
        </p:txBody>
      </p:sp>
    </p:spTree>
    <p:extLst>
      <p:ext uri="{BB962C8B-B14F-4D97-AF65-F5344CB8AC3E}">
        <p14:creationId xmlns="" xmlns:p14="http://schemas.microsoft.com/office/powerpoint/2010/main" val="2301089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инновационного проекта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2274838"/>
            <a:ext cx="77048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с</a:t>
            </a:r>
            <a:r>
              <a:rPr lang="ru-RU" sz="3600" dirty="0" smtClean="0"/>
              <a:t>оздание  </a:t>
            </a:r>
            <a:r>
              <a:rPr lang="ru-RU" sz="3600" dirty="0"/>
              <a:t>основ для</a:t>
            </a:r>
          </a:p>
          <a:p>
            <a:pPr algn="ctr"/>
            <a:r>
              <a:rPr lang="ru-RU" sz="3600" dirty="0"/>
              <a:t>формирования финансово грамотного поведения дошкольника в экономическом пространстве современного мира.</a:t>
            </a:r>
          </a:p>
        </p:txBody>
      </p:sp>
    </p:spTree>
    <p:extLst>
      <p:ext uri="{BB962C8B-B14F-4D97-AF65-F5344CB8AC3E}">
        <p14:creationId xmlns="" xmlns:p14="http://schemas.microsoft.com/office/powerpoint/2010/main" val="2028306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1252728"/>
          </a:xfrm>
        </p:spPr>
        <p:txBody>
          <a:bodyPr/>
          <a:lstStyle/>
          <a:p>
            <a:r>
              <a:rPr lang="ru-RU" dirty="0" smtClean="0"/>
              <a:t>Задачи проекта: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85811" y="1566390"/>
            <a:ext cx="80648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• Формировать основы экономической культуры у детей-дошкольников.</a:t>
            </a:r>
          </a:p>
          <a:p>
            <a:r>
              <a:rPr lang="ru-RU" sz="2400" dirty="0"/>
              <a:t>• Активизировать познавательную деятельность, развивающую основы экономики, посредством разнообразных видов детской деятельности. </a:t>
            </a:r>
          </a:p>
          <a:p>
            <a:r>
              <a:rPr lang="ru-RU" sz="2400" dirty="0"/>
              <a:t>• Совершенствовать коммуникативные качества детей.</a:t>
            </a:r>
          </a:p>
          <a:p>
            <a:r>
              <a:rPr lang="ru-RU" sz="2400" dirty="0"/>
              <a:t>• Содействовать проявлению интереса у детей к профессиональной деятельности взрослых.</a:t>
            </a:r>
          </a:p>
          <a:p>
            <a:r>
              <a:rPr lang="ru-RU" sz="2400" dirty="0"/>
              <a:t>• Развивать умение творчески подходить к решению ситуаций экономических отношений посредством игровых действий.</a:t>
            </a:r>
          </a:p>
          <a:p>
            <a:r>
              <a:rPr lang="ru-RU" sz="2400" dirty="0"/>
              <a:t>• Воспитывать социально-личностные качества и ценностные ориентиры, необходимые для рационального поведения в сфере </a:t>
            </a:r>
            <a:r>
              <a:rPr lang="ru-RU" sz="2400" dirty="0" smtClean="0"/>
              <a:t>экономики.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49193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Сроки реализации проекта </a:t>
            </a:r>
            <a:br>
              <a:rPr lang="ru-RU" dirty="0" smtClean="0"/>
            </a:br>
            <a:r>
              <a:rPr lang="ru-RU" dirty="0" smtClean="0"/>
              <a:t>2018-2021гг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185736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1 этап - организационный  </a:t>
            </a:r>
            <a:br>
              <a:rPr lang="ru-RU" sz="2400" b="1" dirty="0" smtClean="0"/>
            </a:br>
            <a:r>
              <a:rPr lang="ru-RU" sz="2400" b="1" dirty="0" smtClean="0"/>
              <a:t> сентябрь 2018год – август  2019г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3071810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2 этап </a:t>
            </a:r>
            <a:r>
              <a:rPr lang="ru-RU" sz="2400" b="1" dirty="0" smtClean="0"/>
              <a:t>  - практический </a:t>
            </a:r>
            <a:br>
              <a:rPr lang="ru-RU" sz="2400" b="1" dirty="0" smtClean="0"/>
            </a:br>
            <a:r>
              <a:rPr lang="ru-RU" sz="2400" b="1" dirty="0" smtClean="0"/>
              <a:t>сентябрь </a:t>
            </a:r>
            <a:r>
              <a:rPr lang="ru-RU" sz="2400" b="1" dirty="0"/>
              <a:t>2019 год – </a:t>
            </a:r>
            <a:r>
              <a:rPr lang="ru-RU" sz="2400" b="1" dirty="0" smtClean="0"/>
              <a:t>август  </a:t>
            </a:r>
            <a:r>
              <a:rPr lang="ru-RU" sz="2400" b="1" dirty="0"/>
              <a:t>2020 </a:t>
            </a:r>
            <a:r>
              <a:rPr lang="ru-RU" sz="2400" b="1" dirty="0" smtClean="0"/>
              <a:t>г 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457200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3 этап – обобщающий сентябрь2020  – август  2021 г</a:t>
            </a:r>
            <a:endParaRPr lang="ru-RU" sz="2400" b="1" dirty="0"/>
          </a:p>
        </p:txBody>
      </p:sp>
    </p:spTree>
    <p:extLst>
      <p:ext uri="{BB962C8B-B14F-4D97-AF65-F5344CB8AC3E}">
        <p14:creationId xmlns="" xmlns:p14="http://schemas.microsoft.com/office/powerpoint/2010/main" val="940242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43042" y="500042"/>
            <a:ext cx="52383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1 этап   </a:t>
            </a:r>
            <a:r>
              <a:rPr lang="ru-RU" sz="2400" b="1" dirty="0" smtClean="0"/>
              <a:t>- организационный</a:t>
            </a:r>
            <a:br>
              <a:rPr lang="ru-RU" sz="2400" b="1" dirty="0" smtClean="0"/>
            </a:br>
            <a:r>
              <a:rPr lang="ru-RU" sz="2400" b="1" dirty="0" smtClean="0"/>
              <a:t>сентябрь 2018год </a:t>
            </a:r>
            <a:r>
              <a:rPr lang="ru-RU" sz="2400" b="1" dirty="0"/>
              <a:t>– август  </a:t>
            </a:r>
            <a:r>
              <a:rPr lang="ru-RU" sz="2400" b="1" dirty="0" smtClean="0"/>
              <a:t>2019г 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2060848"/>
            <a:ext cx="71287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 Разработка структуры управления проектом, должностных инструкций, распределение обязанностей, приведение нормативно – правовой базы </a:t>
            </a:r>
            <a:r>
              <a:rPr lang="ru-RU" dirty="0"/>
              <a:t>в соответствие с инновационной программой развития ДОУ;</a:t>
            </a:r>
          </a:p>
          <a:p>
            <a:r>
              <a:rPr lang="ru-RU" dirty="0" smtClean="0"/>
              <a:t>- Погружение </a:t>
            </a:r>
            <a:r>
              <a:rPr lang="ru-RU" dirty="0"/>
              <a:t>в проблему инновационной деятельности (теория вопроса)</a:t>
            </a:r>
          </a:p>
          <a:p>
            <a:r>
              <a:rPr lang="ru-RU" dirty="0" smtClean="0"/>
              <a:t>- Создание </a:t>
            </a:r>
            <a:r>
              <a:rPr lang="ru-RU" dirty="0"/>
              <a:t>проблемно-творческой группы педагогов для реализации инновационного проекта</a:t>
            </a:r>
          </a:p>
          <a:p>
            <a:r>
              <a:rPr lang="ru-RU" dirty="0" smtClean="0"/>
              <a:t>- Погружение </a:t>
            </a:r>
            <a:r>
              <a:rPr lang="ru-RU" dirty="0"/>
              <a:t>в тему инновационной деятельности</a:t>
            </a:r>
          </a:p>
          <a:p>
            <a:r>
              <a:rPr lang="ru-RU" dirty="0"/>
              <a:t>педагогов-участников через работу семинаров – практикумов, мастер-классов, проблемных семинаров, психологических тренингов, индивидуальных и групповых консультаций.</a:t>
            </a:r>
          </a:p>
          <a:p>
            <a:r>
              <a:rPr lang="ru-RU" dirty="0" smtClean="0"/>
              <a:t>- Разработка </a:t>
            </a:r>
            <a:r>
              <a:rPr lang="ru-RU" dirty="0"/>
              <a:t>перспективного годового плана мероприятий педагогов и специалистов, участвующих в инновационной деятельности по теме «Основы воспитания финансовой грамотности детей дошкольного возраста».</a:t>
            </a:r>
          </a:p>
        </p:txBody>
      </p:sp>
    </p:spTree>
    <p:extLst>
      <p:ext uri="{BB962C8B-B14F-4D97-AF65-F5344CB8AC3E}">
        <p14:creationId xmlns="" xmlns:p14="http://schemas.microsoft.com/office/powerpoint/2010/main" val="1621567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548680"/>
            <a:ext cx="53086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2 этап </a:t>
            </a:r>
            <a:r>
              <a:rPr lang="ru-RU" sz="2400" b="1" dirty="0" smtClean="0"/>
              <a:t>  - практический </a:t>
            </a:r>
            <a:br>
              <a:rPr lang="ru-RU" sz="2400" b="1" dirty="0" smtClean="0"/>
            </a:br>
            <a:r>
              <a:rPr lang="ru-RU" sz="2400" b="1" dirty="0" smtClean="0"/>
              <a:t>сентябрь </a:t>
            </a:r>
            <a:r>
              <a:rPr lang="ru-RU" sz="2400" b="1" dirty="0"/>
              <a:t>2019 год – </a:t>
            </a:r>
            <a:r>
              <a:rPr lang="ru-RU" sz="2400" b="1" dirty="0" smtClean="0"/>
              <a:t>август  </a:t>
            </a:r>
            <a:r>
              <a:rPr lang="ru-RU" sz="2400" b="1" dirty="0"/>
              <a:t>2020 </a:t>
            </a:r>
            <a:r>
              <a:rPr lang="ru-RU" sz="2400" b="1" dirty="0" smtClean="0"/>
              <a:t>г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720840"/>
            <a:ext cx="73448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 Апробацию </a:t>
            </a:r>
            <a:r>
              <a:rPr lang="ru-RU" dirty="0"/>
              <a:t>проекта «Основы воспитания финансовой грамотности детей дошкольного возраста». Оперативную  рефлексию процесса и результатов реализации проекта. Отбор наиболее эффективных форм, методов, технологий, соответствующих требованиям ФГОС;</a:t>
            </a:r>
          </a:p>
          <a:p>
            <a:r>
              <a:rPr lang="ru-RU" dirty="0" smtClean="0"/>
              <a:t>- Создание </a:t>
            </a:r>
            <a:r>
              <a:rPr lang="ru-RU" dirty="0"/>
              <a:t>банка педагогического передового опыта и условий для реализации новшеств;</a:t>
            </a:r>
          </a:p>
          <a:p>
            <a:r>
              <a:rPr lang="ru-RU" dirty="0" smtClean="0"/>
              <a:t>- Осуществление </a:t>
            </a:r>
            <a:r>
              <a:rPr lang="ru-RU" dirty="0"/>
              <a:t>мониторинга личных достижений воспитанников об уровне </a:t>
            </a:r>
            <a:r>
              <a:rPr lang="ru-RU" dirty="0" err="1"/>
              <a:t>сформированности</a:t>
            </a:r>
            <a:r>
              <a:rPr lang="ru-RU" dirty="0"/>
              <a:t> у детей экономической культуры.</a:t>
            </a:r>
          </a:p>
          <a:p>
            <a:r>
              <a:rPr lang="ru-RU" dirty="0" smtClean="0"/>
              <a:t>- Повышение </a:t>
            </a:r>
            <a:r>
              <a:rPr lang="ru-RU" dirty="0"/>
              <a:t>профессионального мастерства и квалификации педагогов;</a:t>
            </a:r>
          </a:p>
          <a:p>
            <a:r>
              <a:rPr lang="ru-RU" dirty="0" smtClean="0"/>
              <a:t>- Осуществление </a:t>
            </a:r>
            <a:r>
              <a:rPr lang="ru-RU" dirty="0"/>
              <a:t>конструктивного взаимодействия всех участников образовательного процесса по реализации проекта, а также активное привлечение родителей воспитанников к участию в реализации той или иной тематики </a:t>
            </a:r>
            <a:r>
              <a:rPr lang="ru-RU" dirty="0" smtClean="0"/>
              <a:t>проекта.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07300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404664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3 этап </a:t>
            </a:r>
            <a:r>
              <a:rPr lang="ru-RU" sz="2400" b="1" dirty="0" smtClean="0"/>
              <a:t>- обобщающий  </a:t>
            </a:r>
            <a:br>
              <a:rPr lang="ru-RU" sz="2400" b="1" dirty="0" smtClean="0"/>
            </a:br>
            <a:r>
              <a:rPr lang="ru-RU" sz="2400" b="1" dirty="0" smtClean="0"/>
              <a:t>сентябрь2020  </a:t>
            </a:r>
            <a:r>
              <a:rPr lang="ru-RU" sz="2400" b="1" dirty="0"/>
              <a:t>– август  2021 </a:t>
            </a:r>
            <a:r>
              <a:rPr lang="ru-RU" sz="2400" b="1" dirty="0" smtClean="0"/>
              <a:t>г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582341"/>
            <a:ext cx="75608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- Систематизирование </a:t>
            </a:r>
            <a:r>
              <a:rPr lang="ru-RU" sz="2000" dirty="0"/>
              <a:t>материала, накопленного  в ходе инновационной деятельности.</a:t>
            </a:r>
          </a:p>
          <a:p>
            <a:r>
              <a:rPr lang="ru-RU" sz="2000" dirty="0" smtClean="0"/>
              <a:t>- Обобщение  </a:t>
            </a:r>
            <a:r>
              <a:rPr lang="ru-RU" sz="2000" dirty="0"/>
              <a:t>результатов  проделанной инновационной  работы  и распространение инновационного опыта работы ДОУ на различных уровнях (презентации, мастер-классы, выступления,  публикации, семинары,  участие в конкурсах и т.д.);</a:t>
            </a:r>
          </a:p>
          <a:p>
            <a:r>
              <a:rPr lang="ru-RU" sz="2000" dirty="0" smtClean="0"/>
              <a:t>- Оформление  </a:t>
            </a:r>
            <a:r>
              <a:rPr lang="ru-RU" sz="2000" dirty="0"/>
              <a:t>методических  рекомендаций  по итогам  инновационной деятельности.</a:t>
            </a:r>
          </a:p>
        </p:txBody>
      </p:sp>
    </p:spTree>
    <p:extLst>
      <p:ext uri="{BB962C8B-B14F-4D97-AF65-F5344CB8AC3E}">
        <p14:creationId xmlns="" xmlns:p14="http://schemas.microsoft.com/office/powerpoint/2010/main" val="3797826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Прогнозируемые результаты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62" y="1357298"/>
            <a:ext cx="7202491" cy="4576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56759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Организаця</a:t>
            </a:r>
            <a:r>
              <a:rPr lang="ru-RU" dirty="0" smtClean="0"/>
              <a:t> учебно-воспитательной деятельности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17518638"/>
              </p:ext>
            </p:extLst>
          </p:nvPr>
        </p:nvGraphicFramePr>
        <p:xfrm>
          <a:off x="928662" y="2714620"/>
          <a:ext cx="7416823" cy="3855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416823"/>
              </a:tblGrid>
              <a:tr h="489749">
                <a:tc>
                  <a:txBody>
                    <a:bodyPr/>
                    <a:lstStyle/>
                    <a:p>
                      <a:pPr marL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dirty="0" smtClean="0">
                          <a:effectLst/>
                        </a:rPr>
                        <a:t>Блок 1</a:t>
                      </a:r>
                      <a:r>
                        <a:rPr lang="ru-RU" sz="4400" baseline="0" dirty="0" smtClean="0">
                          <a:effectLst/>
                        </a:rPr>
                        <a:t> </a:t>
                      </a:r>
                      <a:r>
                        <a:rPr lang="ru-RU" sz="4400" dirty="0" smtClean="0">
                          <a:effectLst/>
                        </a:rPr>
                        <a:t>. </a:t>
                      </a:r>
                      <a:r>
                        <a:rPr lang="ru-RU" sz="4400" dirty="0">
                          <a:effectLst/>
                        </a:rPr>
                        <a:t>Потребности </a:t>
                      </a:r>
                      <a:endParaRPr lang="ru-RU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489749">
                <a:tc>
                  <a:txBody>
                    <a:bodyPr/>
                    <a:lstStyle/>
                    <a:p>
                      <a:pPr marL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dirty="0" smtClean="0">
                          <a:effectLst/>
                        </a:rPr>
                        <a:t>Блок</a:t>
                      </a:r>
                      <a:r>
                        <a:rPr lang="ru-RU" sz="4400" baseline="0" dirty="0" smtClean="0">
                          <a:effectLst/>
                        </a:rPr>
                        <a:t> 2</a:t>
                      </a:r>
                      <a:r>
                        <a:rPr lang="ru-RU" sz="4400" dirty="0" smtClean="0">
                          <a:effectLst/>
                        </a:rPr>
                        <a:t>.Труд </a:t>
                      </a:r>
                      <a:endParaRPr lang="ru-RU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489749">
                <a:tc>
                  <a:txBody>
                    <a:bodyPr/>
                    <a:lstStyle/>
                    <a:p>
                      <a:pPr marL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dirty="0" smtClean="0">
                          <a:effectLst/>
                        </a:rPr>
                        <a:t>Блок</a:t>
                      </a:r>
                      <a:r>
                        <a:rPr lang="ru-RU" sz="4400" baseline="0" dirty="0" smtClean="0">
                          <a:effectLst/>
                        </a:rPr>
                        <a:t> 3</a:t>
                      </a:r>
                      <a:r>
                        <a:rPr lang="ru-RU" sz="4400" dirty="0" smtClean="0">
                          <a:effectLst/>
                        </a:rPr>
                        <a:t>. </a:t>
                      </a:r>
                      <a:r>
                        <a:rPr lang="ru-RU" sz="4400" dirty="0">
                          <a:effectLst/>
                        </a:rPr>
                        <a:t>Товар</a:t>
                      </a:r>
                      <a:endParaRPr lang="ru-RU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489749">
                <a:tc>
                  <a:txBody>
                    <a:bodyPr/>
                    <a:lstStyle/>
                    <a:p>
                      <a:pPr marL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dirty="0" smtClean="0">
                          <a:effectLst/>
                        </a:rPr>
                        <a:t>Блок</a:t>
                      </a:r>
                      <a:r>
                        <a:rPr lang="ru-RU" sz="4400" baseline="0" dirty="0" smtClean="0">
                          <a:effectLst/>
                        </a:rPr>
                        <a:t> 4</a:t>
                      </a:r>
                      <a:r>
                        <a:rPr lang="ru-RU" sz="4400" dirty="0" smtClean="0">
                          <a:effectLst/>
                        </a:rPr>
                        <a:t>. </a:t>
                      </a:r>
                      <a:r>
                        <a:rPr lang="ru-RU" sz="4400" dirty="0">
                          <a:effectLst/>
                        </a:rPr>
                        <a:t>Деньги</a:t>
                      </a:r>
                      <a:endParaRPr lang="ru-RU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489749">
                <a:tc>
                  <a:txBody>
                    <a:bodyPr/>
                    <a:lstStyle/>
                    <a:p>
                      <a:pPr marL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dirty="0" smtClean="0">
                          <a:effectLst/>
                        </a:rPr>
                        <a:t>Блок</a:t>
                      </a:r>
                      <a:r>
                        <a:rPr lang="ru-RU" sz="4400" baseline="0" dirty="0" smtClean="0">
                          <a:effectLst/>
                        </a:rPr>
                        <a:t> 5 </a:t>
                      </a:r>
                      <a:r>
                        <a:rPr lang="ru-RU" sz="4400" dirty="0" smtClean="0">
                          <a:effectLst/>
                        </a:rPr>
                        <a:t>.Семейный </a:t>
                      </a:r>
                      <a:r>
                        <a:rPr lang="ru-RU" sz="4400" dirty="0">
                          <a:effectLst/>
                        </a:rPr>
                        <a:t>бюджет </a:t>
                      </a:r>
                      <a:endParaRPr lang="ru-RU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66122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00298" y="214290"/>
            <a:ext cx="3858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Методы и приёмы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86116" y="1285860"/>
            <a:ext cx="235745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86116" y="2143116"/>
            <a:ext cx="235745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357554" y="3071810"/>
            <a:ext cx="235745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357554" y="4000504"/>
            <a:ext cx="235745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4071942"/>
            <a:ext cx="235745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357554" y="4929198"/>
            <a:ext cx="235745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500430" y="3143248"/>
            <a:ext cx="20922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воспитанники</a:t>
            </a:r>
            <a:endParaRPr lang="ru-RU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643306" y="1357298"/>
            <a:ext cx="1317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  беседы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3786182" y="2214554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педагог</a:t>
            </a:r>
            <a:endParaRPr lang="ru-RU" sz="2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643306" y="4000504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родители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500430" y="4929198"/>
            <a:ext cx="2026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консультации</a:t>
            </a:r>
            <a:endParaRPr lang="ru-RU" sz="2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28596" y="2214554"/>
            <a:ext cx="185738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500166" y="1285860"/>
            <a:ext cx="157163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428596" y="1285860"/>
            <a:ext cx="85725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572264" y="3714752"/>
            <a:ext cx="235745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1571604" y="1357298"/>
            <a:ext cx="13195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экскурсии</a:t>
            </a:r>
            <a:endParaRPr lang="ru-RU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500034" y="1357298"/>
            <a:ext cx="7264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игры</a:t>
            </a:r>
            <a:endParaRPr lang="ru-RU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928662" y="2285992"/>
            <a:ext cx="10615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занятия</a:t>
            </a:r>
            <a:endParaRPr lang="ru-RU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714348" y="4214818"/>
            <a:ext cx="18902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анкетирование</a:t>
            </a:r>
            <a:endParaRPr lang="ru-RU" sz="20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6500826" y="2214554"/>
            <a:ext cx="2428892" cy="11430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6072198" y="1285860"/>
            <a:ext cx="235745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429388" y="1357298"/>
            <a:ext cx="16033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развлечения</a:t>
            </a:r>
            <a:endParaRPr lang="ru-RU" sz="2000" dirty="0"/>
          </a:p>
        </p:txBody>
      </p:sp>
      <p:sp>
        <p:nvSpPr>
          <p:cNvPr id="32" name="TextBox 31"/>
          <p:cNvSpPr txBox="1"/>
          <p:nvPr/>
        </p:nvSpPr>
        <p:spPr>
          <a:xfrm>
            <a:off x="6786578" y="2285992"/>
            <a:ext cx="21431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чтение </a:t>
            </a:r>
            <a:br>
              <a:rPr lang="ru-RU" sz="2000" dirty="0" smtClean="0"/>
            </a:br>
            <a:r>
              <a:rPr lang="ru-RU" sz="2000" dirty="0" smtClean="0"/>
              <a:t>художественной</a:t>
            </a:r>
            <a:br>
              <a:rPr lang="ru-RU" sz="2000" dirty="0" smtClean="0"/>
            </a:br>
            <a:r>
              <a:rPr lang="ru-RU" sz="2000" dirty="0" smtClean="0"/>
              <a:t>литературы</a:t>
            </a:r>
            <a:endParaRPr lang="ru-RU" sz="20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6357950" y="4929198"/>
            <a:ext cx="2428892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6858016" y="3714752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праздники и </a:t>
            </a:r>
            <a:br>
              <a:rPr lang="ru-RU" sz="2000" dirty="0" smtClean="0"/>
            </a:br>
            <a:r>
              <a:rPr lang="ru-RU" sz="2000" dirty="0" smtClean="0"/>
              <a:t>развлечения</a:t>
            </a:r>
            <a:endParaRPr lang="ru-RU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6643702" y="4929198"/>
            <a:ext cx="17508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родительские</a:t>
            </a:r>
            <a:br>
              <a:rPr lang="ru-RU" sz="2000" dirty="0" smtClean="0"/>
            </a:br>
            <a:r>
              <a:rPr lang="ru-RU" sz="2000" dirty="0" smtClean="0"/>
              <a:t>собрания</a:t>
            </a:r>
            <a:endParaRPr lang="ru-RU" sz="2000" dirty="0"/>
          </a:p>
        </p:txBody>
      </p:sp>
      <p:cxnSp>
        <p:nvCxnSpPr>
          <p:cNvPr id="37" name="Прямая со стрелкой 36"/>
          <p:cNvCxnSpPr/>
          <p:nvPr/>
        </p:nvCxnSpPr>
        <p:spPr>
          <a:xfrm rot="16200000" flipH="1">
            <a:off x="4257454" y="3814984"/>
            <a:ext cx="362554" cy="192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9" idx="3"/>
          </p:cNvCxnSpPr>
          <p:nvPr/>
        </p:nvCxnSpPr>
        <p:spPr>
          <a:xfrm>
            <a:off x="5643570" y="2393149"/>
            <a:ext cx="785818" cy="1071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stCxn id="11" idx="3"/>
          </p:cNvCxnSpPr>
          <p:nvPr/>
        </p:nvCxnSpPr>
        <p:spPr>
          <a:xfrm flipV="1">
            <a:off x="5715008" y="4214818"/>
            <a:ext cx="857256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5715008" y="4500570"/>
            <a:ext cx="571504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11" idx="1"/>
            <a:endCxn id="12" idx="3"/>
          </p:cNvCxnSpPr>
          <p:nvPr/>
        </p:nvCxnSpPr>
        <p:spPr>
          <a:xfrm rot="10800000" flipV="1">
            <a:off x="2857488" y="4250537"/>
            <a:ext cx="50006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16200000" flipV="1">
            <a:off x="3000364" y="1785926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rot="5400000" flipH="1" flipV="1">
            <a:off x="5607851" y="1750207"/>
            <a:ext cx="50006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stCxn id="9" idx="1"/>
          </p:cNvCxnSpPr>
          <p:nvPr/>
        </p:nvCxnSpPr>
        <p:spPr>
          <a:xfrm rot="10800000">
            <a:off x="2285984" y="2357431"/>
            <a:ext cx="1000132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rot="10800000">
            <a:off x="1214414" y="1714488"/>
            <a:ext cx="207170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stCxn id="9" idx="0"/>
          </p:cNvCxnSpPr>
          <p:nvPr/>
        </p:nvCxnSpPr>
        <p:spPr>
          <a:xfrm rot="16200000" flipV="1">
            <a:off x="4304108" y="1982381"/>
            <a:ext cx="285751" cy="357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rot="16200000" flipV="1">
            <a:off x="4196952" y="2911073"/>
            <a:ext cx="428628" cy="357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rot="5400000">
            <a:off x="4226106" y="4703588"/>
            <a:ext cx="428628" cy="225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4546" y="285728"/>
            <a:ext cx="55402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Ценностные приоритеты развития ДОУ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1142984"/>
            <a:ext cx="685800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ym typeface="Symbol"/>
              </a:rPr>
              <a:t></a:t>
            </a:r>
            <a:r>
              <a:rPr lang="ru-RU" sz="2000" dirty="0" smtClean="0"/>
              <a:t> Создание благоприятных, комфортных условия в ДОУ позволяют каждому ребенку найти собственный путь в «экономику» через игру, математику, рисование и т. д., обеспечивают формирование и потребности в познании, способствуют умственному и личностному развитию. Насыщение жизни дошкольников элементарными экономическими сведениями способствует развитию у них предпосылок реального экономического мышления, что сделает этот процесс более осознанным. </a:t>
            </a:r>
            <a:br>
              <a:rPr lang="ru-RU" sz="2000" dirty="0" smtClean="0"/>
            </a:br>
            <a:r>
              <a:rPr lang="ru-RU" sz="2000" dirty="0" smtClean="0">
                <a:sym typeface="Symbol"/>
              </a:rPr>
              <a:t></a:t>
            </a:r>
            <a:r>
              <a:rPr lang="ru-RU" sz="2000" dirty="0" smtClean="0"/>
              <a:t> Создание воспитательно-образовательной среды, способствующей формированию у воспитанников гражданской ответственности, самостоятельности, способности к успешной социализации в обществе.</a:t>
            </a:r>
            <a:br>
              <a:rPr lang="ru-RU" sz="2000" dirty="0" smtClean="0"/>
            </a:br>
            <a:r>
              <a:rPr lang="ru-RU" sz="2000" dirty="0" smtClean="0">
                <a:sym typeface="Symbol"/>
              </a:rPr>
              <a:t></a:t>
            </a:r>
            <a:r>
              <a:rPr lang="ru-RU" sz="2000" dirty="0" smtClean="0"/>
              <a:t> Переход к системе управления, создающей наилучшие условия для согласования целей основных участников педагогического процесса: воспитанников, родителей, педагогов.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285728"/>
            <a:ext cx="6907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Продукты деятельности инновационного проекта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571472" y="1071546"/>
          <a:ext cx="3143272" cy="3929090"/>
        </p:xfrm>
        <a:graphic>
          <a:graphicData uri="http://schemas.openxmlformats.org/presentationml/2006/ole">
            <p:oleObj spid="_x0000_s4097" name="Слайд" r:id="rId3" imgW="4208643" imgH="3154772" progId="PowerPoint.Slide.12">
              <p:embed/>
            </p:oleObj>
          </a:graphicData>
        </a:graphic>
      </p:graphicFrame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4786314" y="1928802"/>
          <a:ext cx="3857652" cy="4286280"/>
        </p:xfrm>
        <a:graphic>
          <a:graphicData uri="http://schemas.openxmlformats.org/presentationml/2006/ole">
            <p:oleObj spid="_x0000_s4098" name="Acrobat Document" r:id="rId4" imgW="10684800" imgH="7568280" progId="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9443950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Экономическое воспитание ребенка в семье</a:t>
            </a:r>
            <a:endParaRPr lang="ru-RU" sz="3200" dirty="0"/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428597" y="1928802"/>
            <a:ext cx="2786082" cy="4176688"/>
          </a:xfrm>
          <a:prstGeom prst="flowChartProcess">
            <a:avLst/>
          </a:prstGeom>
          <a:solidFill>
            <a:srgbClr val="FFC000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857224" y="2000240"/>
            <a:ext cx="2071701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СОВЕТЫ РОДИТЕЛЯМ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ПО ФОРМИРОВАНИЮ ОСНОВ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ФИНАНСОВОЙ КУЛЬТУРЫ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У РЕБЕНКА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senogonova\Desktop\Книга для родителей Смирнова\Семья_Р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3357562"/>
            <a:ext cx="2143140" cy="227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cf.ppt-online.org/files1/slide/e/E8Lr7DnOv3seFkXKMo5Q4ugdViqNTPymfap29I6Bh/slide-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2714620"/>
            <a:ext cx="5000660" cy="3724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436509" y="385711"/>
            <a:ext cx="827098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Предварительные расчеты по обеспечению инновационного проекта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357290" y="1071546"/>
          <a:ext cx="7429552" cy="4956149"/>
        </p:xfrm>
        <a:graphic>
          <a:graphicData uri="http://schemas.openxmlformats.org/drawingml/2006/table">
            <a:tbl>
              <a:tblPr/>
              <a:tblGrid>
                <a:gridCol w="3714388"/>
                <a:gridCol w="3715164"/>
              </a:tblGrid>
              <a:tr h="7858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Организационно-управленческие ресурсы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  <a:cs typeface="Times New Roman"/>
                        </a:rPr>
                        <a:t>Руководитель проекта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  <a:cs typeface="Times New Roman"/>
                        </a:rPr>
                        <a:t>Административно-управленческий</a:t>
                      </a:r>
                      <a:b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  <a:cs typeface="Times New Roman"/>
                        </a:rPr>
                      </a:b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  <a:cs typeface="Times New Roman"/>
                        </a:rPr>
                        <a:t>аппарат</a:t>
                      </a:r>
                      <a:b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  <a:cs typeface="Times New Roman"/>
                        </a:rPr>
                      </a:b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7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Кадровые ресурсы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NewRomanPSMT"/>
                          <a:cs typeface="Times New Roman" pitchFamily="18" charset="0"/>
                        </a:rPr>
                        <a:t>Члены инновационной группы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31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Информационные ресурсы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СМИ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Интернет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Сайт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Публикации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47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Материально-техническое обеспечение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Помещения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Оборудование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Мебель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Оргтехника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  <a:cs typeface="Times New Roman"/>
                        </a:rPr>
                        <a:t>Программное обеспечение для</a:t>
                      </a:r>
                      <a:b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  <a:cs typeface="Times New Roman"/>
                        </a:rPr>
                      </a:b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  <a:cs typeface="Times New Roman"/>
                        </a:rPr>
                        <a:t>мониторинговых исследований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87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Источники финансирования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22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Внебюджетные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средства</a:t>
                      </a:r>
                    </a:p>
                    <a:p>
                      <a:pPr marL="22225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225" algn="l"/>
                        </a:tabLst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142976" y="285728"/>
            <a:ext cx="6854953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Смета расходов на реализацию инновационного проекта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(внебюджетные средства)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285852" y="1714487"/>
          <a:ext cx="6715172" cy="3755990"/>
        </p:xfrm>
        <a:graphic>
          <a:graphicData uri="http://schemas.openxmlformats.org/drawingml/2006/table">
            <a:tbl>
              <a:tblPr/>
              <a:tblGrid>
                <a:gridCol w="3357246"/>
                <a:gridCol w="3357926"/>
              </a:tblGrid>
              <a:tr h="520476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Наименование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6819" marR="668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latin typeface="Times New Roman"/>
                          <a:ea typeface="Times New Roman"/>
                        </a:rPr>
                        <a:t>Сумма (руб)</a:t>
                      </a:r>
                    </a:p>
                  </a:txBody>
                  <a:tcPr marL="66819" marR="668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0954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  <a:t>Обеспечение курсовой подготовки</a:t>
                      </a:r>
                      <a:b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</a:b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  <a:t>участников инновационной площадки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6819" marR="668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6000 </a:t>
                      </a:r>
                    </a:p>
                  </a:txBody>
                  <a:tcPr marL="66819" marR="668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0954">
                <a:tc>
                  <a:txBody>
                    <a:bodyPr/>
                    <a:lstStyle/>
                    <a:p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  <a:t>Научно - методическое обеспечение</a:t>
                      </a:r>
                      <a:b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</a:b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  <a:t>реализации инновационного проекта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6819" marR="668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/>
                          <a:ea typeface="Times New Roman"/>
                        </a:rPr>
                        <a:t>30000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6819" marR="668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0954">
                <a:tc>
                  <a:txBody>
                    <a:bodyPr/>
                    <a:lstStyle/>
                    <a:p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  <a:t>Программное психолого - педагогическое</a:t>
                      </a:r>
                      <a:b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</a:b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NewRomanPSMT"/>
                        </a:rPr>
                        <a:t>сопровождение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6819" marR="668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/>
                          <a:ea typeface="Times New Roman"/>
                        </a:rPr>
                        <a:t>30000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6819" marR="668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0234" y="2967335"/>
            <a:ext cx="68435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</a:t>
            </a:r>
            <a:r>
              <a:rPr lang="ru-RU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 внимание!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61381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545</TotalTime>
  <Words>651</Words>
  <Application>Microsoft Office PowerPoint</Application>
  <PresentationFormat>Экран (4:3)</PresentationFormat>
  <Paragraphs>104</Paragraphs>
  <Slides>20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Волна</vt:lpstr>
      <vt:lpstr>Слайд</vt:lpstr>
      <vt:lpstr>Acrobat Document</vt:lpstr>
      <vt:lpstr>Муниципальное бюджетное дошкольное учреждение «Детский сад общеразвивающего вида с приоритетным осуществлением деятельности по познавательно-речевому направлению развития воспитанников № 7 «Забава»</vt:lpstr>
      <vt:lpstr>Слайд 2</vt:lpstr>
      <vt:lpstr>Слайд 3</vt:lpstr>
      <vt:lpstr>Слайд 4</vt:lpstr>
      <vt:lpstr>Актуальность</vt:lpstr>
      <vt:lpstr>Цель инновационного проекта</vt:lpstr>
      <vt:lpstr>Задачи проекта:</vt:lpstr>
      <vt:lpstr>Сроки реализации проекта  2018-2021гг</vt:lpstr>
      <vt:lpstr>Слайд 9</vt:lpstr>
      <vt:lpstr>Слайд 10</vt:lpstr>
      <vt:lpstr>Слайд 11</vt:lpstr>
      <vt:lpstr>Прогнозируемые результаты</vt:lpstr>
      <vt:lpstr>Организаця учебно-воспитательной деятельности</vt:lpstr>
      <vt:lpstr>Слайд 14</vt:lpstr>
      <vt:lpstr>Слайд 15</vt:lpstr>
      <vt:lpstr>Слайд 16</vt:lpstr>
      <vt:lpstr>Экономическое воспитание ребенка в семье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soft</cp:lastModifiedBy>
  <cp:revision>54</cp:revision>
  <dcterms:created xsi:type="dcterms:W3CDTF">2018-10-26T03:46:37Z</dcterms:created>
  <dcterms:modified xsi:type="dcterms:W3CDTF">2018-11-02T03:01:21Z</dcterms:modified>
</cp:coreProperties>
</file>